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74"/>
  </p:notesMasterIdLst>
  <p:sldIdLst>
    <p:sldId id="256" r:id="rId2"/>
    <p:sldId id="1176" r:id="rId3"/>
    <p:sldId id="1201" r:id="rId4"/>
    <p:sldId id="1123" r:id="rId5"/>
    <p:sldId id="1195" r:id="rId6"/>
    <p:sldId id="1210" r:id="rId7"/>
    <p:sldId id="499" r:id="rId8"/>
    <p:sldId id="1194" r:id="rId9"/>
    <p:sldId id="1169" r:id="rId10"/>
    <p:sldId id="1208" r:id="rId11"/>
    <p:sldId id="1170" r:id="rId12"/>
    <p:sldId id="1171" r:id="rId13"/>
    <p:sldId id="1172" r:id="rId14"/>
    <p:sldId id="1173" r:id="rId15"/>
    <p:sldId id="1162" r:id="rId16"/>
    <p:sldId id="1177" r:id="rId17"/>
    <p:sldId id="584" r:id="rId18"/>
    <p:sldId id="1196" r:id="rId19"/>
    <p:sldId id="1197" r:id="rId20"/>
    <p:sldId id="1200" r:id="rId21"/>
    <p:sldId id="1198" r:id="rId22"/>
    <p:sldId id="1110" r:id="rId23"/>
    <p:sldId id="871" r:id="rId24"/>
    <p:sldId id="662" r:id="rId25"/>
    <p:sldId id="578" r:id="rId26"/>
    <p:sldId id="510" r:id="rId27"/>
    <p:sldId id="549" r:id="rId28"/>
    <p:sldId id="577" r:id="rId29"/>
    <p:sldId id="1155" r:id="rId30"/>
    <p:sldId id="551" r:id="rId31"/>
    <p:sldId id="869" r:id="rId32"/>
    <p:sldId id="1055" r:id="rId33"/>
    <p:sldId id="1036" r:id="rId34"/>
    <p:sldId id="1179" r:id="rId35"/>
    <p:sldId id="591" r:id="rId36"/>
    <p:sldId id="590" r:id="rId37"/>
    <p:sldId id="588" r:id="rId38"/>
    <p:sldId id="589" r:id="rId39"/>
    <p:sldId id="1132" r:id="rId40"/>
    <p:sldId id="1020" r:id="rId41"/>
    <p:sldId id="1180" r:id="rId42"/>
    <p:sldId id="1181" r:id="rId43"/>
    <p:sldId id="1202" r:id="rId44"/>
    <p:sldId id="1204" r:id="rId45"/>
    <p:sldId id="1203" r:id="rId46"/>
    <p:sldId id="1205" r:id="rId47"/>
    <p:sldId id="1206" r:id="rId48"/>
    <p:sldId id="1207" r:id="rId49"/>
    <p:sldId id="1182" r:id="rId50"/>
    <p:sldId id="967" r:id="rId51"/>
    <p:sldId id="968" r:id="rId52"/>
    <p:sldId id="1183" r:id="rId53"/>
    <p:sldId id="1184" r:id="rId54"/>
    <p:sldId id="603" r:id="rId55"/>
    <p:sldId id="970" r:id="rId56"/>
    <p:sldId id="897" r:id="rId57"/>
    <p:sldId id="1099" r:id="rId58"/>
    <p:sldId id="889" r:id="rId59"/>
    <p:sldId id="744" r:id="rId60"/>
    <p:sldId id="1100" r:id="rId61"/>
    <p:sldId id="1069" r:id="rId62"/>
    <p:sldId id="887" r:id="rId63"/>
    <p:sldId id="1011" r:id="rId64"/>
    <p:sldId id="1187" r:id="rId65"/>
    <p:sldId id="1188" r:id="rId66"/>
    <p:sldId id="1189" r:id="rId67"/>
    <p:sldId id="1018" r:id="rId68"/>
    <p:sldId id="746" r:id="rId69"/>
    <p:sldId id="1190" r:id="rId70"/>
    <p:sldId id="1192" r:id="rId71"/>
    <p:sldId id="734" r:id="rId72"/>
    <p:sldId id="550" r:id="rId7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76"/>
            <p14:sldId id="1201"/>
            <p14:sldId id="1123"/>
            <p14:sldId id="1195"/>
            <p14:sldId id="1210"/>
            <p14:sldId id="499"/>
            <p14:sldId id="1194"/>
            <p14:sldId id="1169"/>
            <p14:sldId id="1208"/>
            <p14:sldId id="1170"/>
            <p14:sldId id="1171"/>
            <p14:sldId id="1172"/>
            <p14:sldId id="1173"/>
            <p14:sldId id="1162"/>
            <p14:sldId id="1177"/>
            <p14:sldId id="584"/>
            <p14:sldId id="1196"/>
            <p14:sldId id="1197"/>
            <p14:sldId id="1200"/>
            <p14:sldId id="1198"/>
            <p14:sldId id="1110"/>
            <p14:sldId id="871"/>
            <p14:sldId id="662"/>
            <p14:sldId id="578"/>
            <p14:sldId id="510"/>
            <p14:sldId id="549"/>
            <p14:sldId id="577"/>
            <p14:sldId id="1155"/>
            <p14:sldId id="551"/>
            <p14:sldId id="869"/>
            <p14:sldId id="1055"/>
            <p14:sldId id="1036"/>
            <p14:sldId id="1179"/>
            <p14:sldId id="591"/>
            <p14:sldId id="590"/>
            <p14:sldId id="588"/>
            <p14:sldId id="589"/>
            <p14:sldId id="1132"/>
            <p14:sldId id="1020"/>
            <p14:sldId id="1180"/>
            <p14:sldId id="1181"/>
            <p14:sldId id="1202"/>
            <p14:sldId id="1204"/>
            <p14:sldId id="1203"/>
            <p14:sldId id="1205"/>
            <p14:sldId id="1206"/>
            <p14:sldId id="1207"/>
            <p14:sldId id="1182"/>
            <p14:sldId id="967"/>
            <p14:sldId id="968"/>
            <p14:sldId id="1183"/>
            <p14:sldId id="1184"/>
            <p14:sldId id="603"/>
            <p14:sldId id="970"/>
            <p14:sldId id="897"/>
            <p14:sldId id="1099"/>
            <p14:sldId id="889"/>
            <p14:sldId id="744"/>
            <p14:sldId id="1100"/>
            <p14:sldId id="1069"/>
            <p14:sldId id="887"/>
            <p14:sldId id="1011"/>
            <p14:sldId id="1187"/>
            <p14:sldId id="1188"/>
            <p14:sldId id="1189"/>
            <p14:sldId id="1018"/>
            <p14:sldId id="746"/>
            <p14:sldId id="1190"/>
            <p14:sldId id="1192"/>
            <p14:sldId id="73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A985"/>
    <a:srgbClr val="EB544F"/>
    <a:srgbClr val="9E60B8"/>
    <a:srgbClr val="025249"/>
    <a:srgbClr val="41719C"/>
    <a:srgbClr val="D4EBE9"/>
    <a:srgbClr val="B58900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4"/>
    <p:restoredTop sz="96853" autoAdjust="0"/>
  </p:normalViewPr>
  <p:slideViewPr>
    <p:cSldViewPr snapToGrid="0" snapToObjects="1">
      <p:cViewPr varScale="1">
        <p:scale>
          <a:sx n="127" d="100"/>
          <a:sy n="127" d="100"/>
        </p:scale>
        <p:origin x="176" y="39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2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11.03.24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957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9047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932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3/11/24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ql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16F0CF2-CE89-2F95-1FC6-185B093E63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5431"/>
          <a:stretch/>
        </p:blipFill>
        <p:spPr>
          <a:xfrm>
            <a:off x="0" y="-9993"/>
            <a:ext cx="9144000" cy="5153494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4"/>
            <a:ext cx="9143999" cy="5153494"/>
          </a:xfrm>
          <a:prstGeom prst="rect">
            <a:avLst/>
          </a:prstGeom>
          <a:solidFill>
            <a:srgbClr val="D4EBE9">
              <a:alpha val="36043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3090946" y="121154"/>
            <a:ext cx="2872391" cy="523220"/>
          </a:xfrm>
          <a:prstGeom prst="rect">
            <a:avLst/>
          </a:prstGeom>
          <a:solidFill>
            <a:srgbClr val="D4EBE9">
              <a:alpha val="23000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00279" y="644374"/>
            <a:ext cx="2863058" cy="369332"/>
          </a:xfrm>
          <a:prstGeom prst="rect">
            <a:avLst/>
          </a:prstGeom>
          <a:solidFill>
            <a:srgbClr val="D4EBE9">
              <a:alpha val="22959"/>
            </a:srgb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0" y="2300479"/>
            <a:ext cx="9144000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4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0" y="4283682"/>
            <a:ext cx="9143998" cy="738664"/>
          </a:xfrm>
          <a:prstGeom prst="rect">
            <a:avLst/>
          </a:prstGeom>
          <a:solidFill>
            <a:srgbClr val="D4EBE9">
              <a:alpha val="40713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4200" b="1" dirty="0" err="1">
                <a:ln w="635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4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endParaRPr lang="de-DE" sz="4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  <a:p>
            <a:pPr marL="0" indent="0">
              <a:buNone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HTTP APIs / REST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467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2: Client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based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its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requirements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views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use-cases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, ...</a:t>
            </a:r>
          </a:p>
          <a:p>
            <a:pPr marL="0" indent="0">
              <a:buNone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Backend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 Frontend (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</a:rPr>
              <a:t>BfF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</a:rPr>
              <a:t>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As </a:t>
            </a:r>
            <a:r>
              <a:rPr lang="de-DE" b="0" dirty="0" err="1">
                <a:solidFill>
                  <a:srgbClr val="025249"/>
                </a:solidFill>
              </a:rPr>
              <a:t>approach</a:t>
            </a:r>
            <a:r>
              <a:rPr lang="de-DE" b="0" dirty="0">
                <a:solidFill>
                  <a:srgbClr val="025249"/>
                </a:solidFill>
              </a:rPr>
              <a:t> 1: Server </a:t>
            </a:r>
            <a:r>
              <a:rPr lang="de-DE" b="0" dirty="0" err="1">
                <a:solidFill>
                  <a:srgbClr val="025249"/>
                </a:solidFill>
              </a:rPr>
              <a:t>defines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model</a:t>
            </a:r>
            <a:endParaRPr lang="de-DE" b="0" dirty="0">
              <a:solidFill>
                <a:srgbClr val="025249"/>
              </a:solidFill>
            </a:endParaRPr>
          </a:p>
          <a:p>
            <a:r>
              <a:rPr lang="de-DE" b="0" dirty="0">
                <a:solidFill>
                  <a:srgbClr val="025249"/>
                </a:solidFill>
              </a:rPr>
              <a:t>...but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client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can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choose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itself</a:t>
            </a:r>
            <a:r>
              <a:rPr lang="de-DE" b="0" dirty="0">
                <a:solidFill>
                  <a:srgbClr val="025249"/>
                </a:solidFill>
              </a:rPr>
              <a:t> in </a:t>
            </a:r>
            <a:r>
              <a:rPr lang="de-DE" b="0" dirty="0" err="1">
                <a:solidFill>
                  <a:srgbClr val="025249"/>
                </a:solidFill>
              </a:rPr>
              <a:t>every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request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the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data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it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wants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to</a:t>
            </a:r>
            <a:r>
              <a:rPr lang="de-DE" b="0" dirty="0">
                <a:solidFill>
                  <a:srgbClr val="025249"/>
                </a:solidFill>
              </a:rPr>
              <a:t> </a:t>
            </a:r>
            <a:r>
              <a:rPr lang="de-DE" b="0" dirty="0" err="1">
                <a:solidFill>
                  <a:srgbClr val="025249"/>
                </a:solidFill>
              </a:rPr>
              <a:t>read</a:t>
            </a:r>
            <a:endParaRPr lang="de-DE" b="0" dirty="0">
              <a:solidFill>
                <a:srgbClr val="025249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245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4991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6"/>
            <a:ext cx="7124700" cy="3578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publish an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api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based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on </a:t>
            </a:r>
            <a:r>
              <a:rPr lang="de-DE" sz="20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domain</a:t>
            </a:r>
            <a:r>
              <a:rPr lang="de-DE" sz="20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model</a:t>
            </a:r>
            <a:endParaRPr lang="de-DE" sz="20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up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want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expose</a:t>
            </a:r>
            <a:endParaRPr lang="de-DE" sz="20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0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explicitly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define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,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how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our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API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looks</a:t>
            </a:r>
            <a:r>
              <a:rPr lang="de-DE" sz="20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and </a:t>
            </a:r>
            <a:r>
              <a:rPr lang="de-DE" sz="20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behaves</a:t>
            </a:r>
            <a:endParaRPr lang="de-DE" sz="2000" b="1" dirty="0">
              <a:solidFill>
                <a:srgbClr val="36544F"/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does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not 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create</a:t>
            </a: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an API "</a:t>
            </a:r>
            <a:r>
              <a:rPr lang="de-DE" sz="1800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magicall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y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"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us</a:t>
            </a:r>
            <a:b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8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0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33859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78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73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115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8147F663-B359-6051-0AB6-78F200003A94}"/>
              </a:ext>
            </a:extLst>
          </p:cNvPr>
          <p:cNvSpPr/>
          <p:nvPr/>
        </p:nvSpPr>
        <p:spPr>
          <a:xfrm>
            <a:off x="4157487" y="2884078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2135F88-5112-2D66-7B9D-802E02CDEDA7}"/>
              </a:ext>
            </a:extLst>
          </p:cNvPr>
          <p:cNvSpPr/>
          <p:nvPr/>
        </p:nvSpPr>
        <p:spPr>
          <a:xfrm>
            <a:off x="6010038" y="2996893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39083A3B-723A-C219-23B6-768F7022564A}"/>
              </a:ext>
            </a:extLst>
          </p:cNvPr>
          <p:cNvSpPr/>
          <p:nvPr/>
        </p:nvSpPr>
        <p:spPr>
          <a:xfrm>
            <a:off x="7797275" y="2153745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7141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language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select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starting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on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special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root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follow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paths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possible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13955239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333193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 Query Language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8604153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3301978"/>
            <a:ext cx="6889041" cy="994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46AB4A8-C79D-5743-B572-F9A927A440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222" y="979004"/>
            <a:ext cx="2030513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481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0AFBDC43-01B3-B341-8B95-8E99934E28CD}"/>
              </a:ext>
            </a:extLst>
          </p:cNvPr>
          <p:cNvSpPr/>
          <p:nvPr/>
        </p:nvSpPr>
        <p:spPr>
          <a:xfrm>
            <a:off x="1092909" y="3301978"/>
            <a:ext cx="6889041" cy="16176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Structured Language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With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the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language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,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select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b="1" dirty="0" err="1">
                <a:solidFill>
                  <a:srgbClr val="41719C"/>
                </a:solidFill>
                <a:latin typeface="Source Sans Pro SemiBold" panose="020B0503030403020204" pitchFamily="34" charset="77"/>
              </a:rPr>
              <a:t>fields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from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object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</a:rPr>
              <a:t>graphs</a:t>
            </a: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Fields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b="1" dirty="0" err="1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arguments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</a:endParaRPr>
          </a:p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634383E-E649-124C-990B-B78341077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652" y="979004"/>
            <a:ext cx="2921957" cy="240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300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Query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Result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1092909" y="4326338"/>
            <a:ext cx="6889041" cy="3711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14313" indent="-214313">
              <a:lnSpc>
                <a:spcPct val="15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Identical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structure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endParaRPr lang="de-DE" sz="13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A2B17D7-F3CF-2540-A0B6-27177D579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575" y="1203829"/>
            <a:ext cx="5469449" cy="3128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describe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what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query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should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do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7B1AA1A-C050-AD4D-8EBB-0EB07BC53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87" y="1765375"/>
            <a:ext cx="3424238" cy="309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5348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modifiy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would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POST, PUT, PATCH, DELETE in REST)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E857FFB-7DCF-434D-9F25-18B194EEEB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240" y="2274504"/>
            <a:ext cx="3462582" cy="2868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6"/>
            <a:ext cx="712470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subscribe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Server Events,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published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D11634-28A0-E24C-8C7C-F6F24E02F4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385" y="1979951"/>
            <a:ext cx="4192929" cy="2935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executing</a:t>
            </a:r>
            <a:r>
              <a:rPr lang="de-DE" dirty="0"/>
              <a:t>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usually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executed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via HTTP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single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POST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sometimes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GET)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858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Other HTTP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verbs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do not matter</a:t>
            </a:r>
          </a:p>
          <a:p>
            <a:pPr marL="342900" lvl="1"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Implementation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depends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on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your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serverside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</a:rPr>
              <a:t>framework</a:t>
            </a:r>
            <a:endParaRPr lang="de-DE" sz="1800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There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specification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being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developed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standardizing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the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server</a:t>
            </a:r>
            <a:r>
              <a:rPr lang="de-DE" dirty="0">
                <a:solidFill>
                  <a:srgbClr val="36544F"/>
                </a:solidFill>
                <a:latin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</a:rPr>
              <a:t>protocol</a:t>
            </a:r>
            <a:endParaRPr lang="de-DE" dirty="0">
              <a:solidFill>
                <a:srgbClr val="36544F"/>
              </a:solidFill>
              <a:latin typeface="Source Sans Pro" charset="0"/>
            </a:endParaRP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6432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65B68D8E-3933-1B4B-8A1A-0DEFFB315799}"/>
              </a:ext>
            </a:extLst>
          </p:cNvPr>
          <p:cNvSpPr txBox="1">
            <a:spLocks/>
          </p:cNvSpPr>
          <p:nvPr/>
        </p:nvSpPr>
        <p:spPr>
          <a:xfrm>
            <a:off x="857250" y="641773"/>
            <a:ext cx="74295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3000" u="sng" dirty="0">
                <a:solidFill>
                  <a:srgbClr val="9E60B8"/>
                </a:solidFill>
              </a:rPr>
              <a:t>Part II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75" dirty="0" err="1"/>
              <a:t>Runtime</a:t>
            </a:r>
            <a:r>
              <a:rPr lang="de-DE" spc="75" dirty="0"/>
              <a:t> (AKA: </a:t>
            </a:r>
            <a:r>
              <a:rPr lang="de-DE" spc="75" dirty="0" err="1"/>
              <a:t>Your</a:t>
            </a:r>
            <a:r>
              <a:rPr lang="de-DE" spc="75" dirty="0"/>
              <a:t> </a:t>
            </a:r>
            <a:r>
              <a:rPr lang="de-DE" spc="75" dirty="0" err="1"/>
              <a:t>application</a:t>
            </a:r>
            <a:r>
              <a:rPr lang="de-DE" spc="75" dirty="0"/>
              <a:t>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511985" y="1977016"/>
            <a:ext cx="4120039" cy="21236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66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1311985" y="517972"/>
            <a:ext cx="667243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1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1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1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149873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Runtime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doesn't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say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anthing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about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source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Data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come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database</a:t>
            </a: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68A0A72-F4D0-F349-BBDF-7552BF50A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714" y="2235200"/>
            <a:ext cx="6174799" cy="257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3594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Implementing</a:t>
            </a:r>
            <a:r>
              <a:rPr lang="de-DE" dirty="0"/>
              <a:t> a GraphQL API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 GraphQL API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expresses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two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logic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1: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GraphQL API </a:t>
            </a:r>
            <a:r>
              <a:rPr lang="de-DE" sz="1800" i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must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 a </a:t>
            </a:r>
            <a:r>
              <a:rPr lang="de-DE" sz="1800" dirty="0">
                <a:solidFill>
                  <a:srgbClr val="9E60B8"/>
                </a:solidFill>
                <a:latin typeface="Source Sans Pro" charset="0"/>
              </a:rPr>
              <a:t>Schema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defines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nd </a:t>
            </a:r>
            <a:r>
              <a:rPr lang="de-DE" sz="18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Only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responses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match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2054335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1163162" y="1581331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2147735" y="1719831"/>
            <a:ext cx="1060865" cy="32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655449" y="1962205"/>
            <a:ext cx="98457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2225988" y="1925204"/>
            <a:ext cx="1060864" cy="1842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2080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2225986" y="2109489"/>
            <a:ext cx="1018662" cy="236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1424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16862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290866" y="179824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211586" y="1925203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5544518" y="222351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452495" y="2351782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240452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600" y="1581331"/>
            <a:ext cx="3066839" cy="2571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033031" y="2699958"/>
            <a:ext cx="292854" cy="346870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5818838" y="24239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Referenz auf anderen Typ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4737366" y="2531146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05951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506331" y="447214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 / Array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423166" y="4599097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4742018" y="1730223"/>
            <a:ext cx="340574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082592" y="1730222"/>
            <a:ext cx="0" cy="264565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49092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SDL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208599" y="1581331"/>
            <a:ext cx="4636191" cy="3457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15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5270780" y="4621398"/>
            <a:ext cx="154161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5690396" y="4443802"/>
            <a:ext cx="0" cy="25896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847955" y="4266672"/>
            <a:ext cx="988768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612712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Entry-Points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into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the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 API (Query, Mutation,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064333" y="1480654"/>
            <a:ext cx="4717667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350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350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35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350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</a:t>
            </a:r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350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35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35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sz="135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35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1086671" y="355622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917457" y="369851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70D00182-3333-EA47-B2A6-B548168B0002}"/>
              </a:ext>
            </a:extLst>
          </p:cNvPr>
          <p:cNvSpPr/>
          <p:nvPr/>
        </p:nvSpPr>
        <p:spPr>
          <a:xfrm>
            <a:off x="1134296" y="149120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EA79FE5E-0616-3242-ADEE-3AC1F17573B0}"/>
              </a:ext>
            </a:extLst>
          </p:cNvPr>
          <p:cNvCxnSpPr>
            <a:cxnSpLocks/>
          </p:cNvCxnSpPr>
          <p:nvPr/>
        </p:nvCxnSpPr>
        <p:spPr>
          <a:xfrm flipH="1">
            <a:off x="1965082" y="162587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3262FA8D-8A98-0043-97A8-00475B3240F3}"/>
              </a:ext>
            </a:extLst>
          </p:cNvPr>
          <p:cNvSpPr/>
          <p:nvPr/>
        </p:nvSpPr>
        <p:spPr>
          <a:xfrm>
            <a:off x="6407086" y="163597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540BEA7-1515-2D46-8FCD-BA13EB7D0488}"/>
              </a:ext>
            </a:extLst>
          </p:cNvPr>
          <p:cNvCxnSpPr>
            <a:cxnSpLocks/>
          </p:cNvCxnSpPr>
          <p:nvPr/>
        </p:nvCxnSpPr>
        <p:spPr>
          <a:xfrm flipV="1">
            <a:off x="4859624" y="1762929"/>
            <a:ext cx="1547462" cy="572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411CA28-F5FF-E242-BC68-A91267E14E73}"/>
              </a:ext>
            </a:extLst>
          </p:cNvPr>
          <p:cNvCxnSpPr>
            <a:cxnSpLocks/>
          </p:cNvCxnSpPr>
          <p:nvPr/>
        </p:nvCxnSpPr>
        <p:spPr>
          <a:xfrm flipH="1">
            <a:off x="5633355" y="1765318"/>
            <a:ext cx="773732" cy="26686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50E16A16-75F0-7C4F-B463-4ECB5EE3F33F}"/>
              </a:ext>
            </a:extLst>
          </p:cNvPr>
          <p:cNvSpPr/>
          <p:nvPr/>
        </p:nvSpPr>
        <p:spPr>
          <a:xfrm>
            <a:off x="1105721" y="2455135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FDA87C9-C209-C643-AC0D-128698ABE715}"/>
              </a:ext>
            </a:extLst>
          </p:cNvPr>
          <p:cNvCxnSpPr>
            <a:cxnSpLocks/>
          </p:cNvCxnSpPr>
          <p:nvPr/>
        </p:nvCxnSpPr>
        <p:spPr>
          <a:xfrm flipH="1">
            <a:off x="1936507" y="2635528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45112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Step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2: Implement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Specification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not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force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lot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languages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following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principles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6980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67049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060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0272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document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received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backend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parses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operations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Syntax valid? Valid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according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If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invalid,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Otherwise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will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processed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231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42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19001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34764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7839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141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81840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4473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Processing a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800" b="1" dirty="0">
              <a:solidFill>
                <a:srgbClr val="EF7D1D"/>
              </a:solidFill>
              <a:latin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each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a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resolver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function</a:t>
            </a:r>
            <a:r>
              <a:rPr lang="de-DE" b="1" dirty="0">
                <a:solidFill>
                  <a:srgbClr val="025249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invoked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It's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task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implement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143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("Implement a GraphQL API" == "Implement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validated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framework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Result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sent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back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67356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</a:t>
            </a:r>
            <a:r>
              <a:rPr lang="de-DE" dirty="0" err="1"/>
              <a:t>backends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1009650" y="769545"/>
            <a:ext cx="7124700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b="1" dirty="0">
              <a:solidFill>
                <a:srgbClr val="EF7D1D"/>
              </a:solidFill>
              <a:latin typeface="Source Sans Pro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Note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other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(high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level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frameworks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Java (Spring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for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GraphQL,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MicroProfile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GraphQL)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that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you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should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consider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, but all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of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these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are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backed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by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</a:rPr>
              <a:t>graphql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</a:rPr>
              <a:t>-java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5569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01174" y="315679"/>
            <a:ext cx="7135448" cy="27308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072370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387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07883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3393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20078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5720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40520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Fetchers</a:t>
            </a:r>
            <a:r>
              <a:rPr lang="de-DE" dirty="0"/>
              <a:t>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49" y="769545"/>
            <a:ext cx="7221719" cy="6052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b="1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determines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and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value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Field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Required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(Query, Mutation)</a:t>
            </a: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other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setter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...)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DataFetcher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functional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Java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interface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206A2359-0141-F542-962A-DE7D0BF969C9}"/>
              </a:ext>
            </a:extLst>
          </p:cNvPr>
          <p:cNvSpPr/>
          <p:nvPr/>
        </p:nvSpPr>
        <p:spPr>
          <a:xfrm>
            <a:off x="2093562" y="4220169"/>
            <a:ext cx="541972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 {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en" sz="13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get(</a:t>
            </a:r>
            <a:r>
              <a:rPr lang="en" sz="13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DataFetchingEnvironment</a:t>
            </a:r>
            <a: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environment);</a:t>
            </a:r>
            <a:br>
              <a:rPr lang="en" sz="13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en" sz="13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en" sz="1350" dirty="0"/>
            </a:br>
            <a:endParaRPr lang="de-DE" sz="1350" dirty="0"/>
          </a:p>
        </p:txBody>
      </p:sp>
    </p:spTree>
    <p:extLst>
      <p:ext uri="{BB962C8B-B14F-4D97-AF65-F5344CB8AC3E}">
        <p14:creationId xmlns:p14="http://schemas.microsoft.com/office/powerpoint/2010/main" val="63899697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</p:spTree>
    <p:extLst>
      <p:ext uri="{BB962C8B-B14F-4D97-AF65-F5344CB8AC3E}">
        <p14:creationId xmlns:p14="http://schemas.microsoft.com/office/powerpoint/2010/main" val="31399579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b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D286633-A257-8648-AAD1-FA2120E1587F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454CE4A-EE59-144D-938F-ED56FF38CC46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BCB931B-664B-4E4F-85AF-045DED3E7959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17957552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8680257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A simple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841665" y="3336465"/>
            <a:ext cx="50196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beerRepository.getBeerById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</a:t>
            </a:r>
            <a:r>
              <a:rPr lang="de-DE" sz="105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C9FAFE2-FA66-CF40-819D-10842DBF3238}"/>
              </a:ext>
            </a:extLst>
          </p:cNvPr>
          <p:cNvSpPr/>
          <p:nvPr/>
        </p:nvSpPr>
        <p:spPr>
          <a:xfrm>
            <a:off x="2841664" y="2678454"/>
            <a:ext cx="19846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"B1")</a:t>
            </a:r>
          </a:p>
          <a:p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1" y="1859519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5EEAC81-98E1-D349-B4DA-EFCDD0065795}"/>
              </a:ext>
            </a:extLst>
          </p:cNvPr>
          <p:cNvSpPr/>
          <p:nvPr/>
        </p:nvSpPr>
        <p:spPr>
          <a:xfrm>
            <a:off x="1009650" y="2655558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Query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336464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6588967-1DF9-024A-A14A-D7CC1966FFC3}"/>
              </a:ext>
            </a:extLst>
          </p:cNvPr>
          <p:cNvSpPr/>
          <p:nvPr/>
        </p:nvSpPr>
        <p:spPr>
          <a:xfrm>
            <a:off x="4809612" y="2532248"/>
            <a:ext cx="313678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{</a:t>
            </a:r>
          </a:p>
          <a:p>
            <a:r>
              <a:rPr lang="de-DE" sz="105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{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"...", 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": 5.3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  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A828AFA-D08C-2349-B9AA-9A5B269DBB40}"/>
              </a:ext>
            </a:extLst>
          </p:cNvPr>
          <p:cNvSpPr/>
          <p:nvPr/>
        </p:nvSpPr>
        <p:spPr>
          <a:xfrm>
            <a:off x="2841665" y="1844299"/>
            <a:ext cx="2660643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Query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ID!)</a:t>
            </a:r>
            <a:r>
              <a:rPr lang="de-DE" sz="1050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050" dirty="0">
              <a:solidFill>
                <a:srgbClr val="025249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2B5AAA8A-8B31-5948-A1A1-BEBA30BAC72C}"/>
              </a:ext>
            </a:extLst>
          </p:cNvPr>
          <p:cNvSpPr/>
          <p:nvPr/>
        </p:nvSpPr>
        <p:spPr>
          <a:xfrm>
            <a:off x="1326172" y="3970261"/>
            <a:ext cx="1832015" cy="334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Assume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Beer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Pojo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  <a:p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contains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name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and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 "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price</a:t>
            </a:r>
            <a:r>
              <a:rPr lang="de-DE" sz="788" dirty="0">
                <a:solidFill>
                  <a:srgbClr val="025249"/>
                </a:solidFill>
                <a:latin typeface="Source Sans Pro" panose="020B0503030403020204" pitchFamily="34" charset="77"/>
              </a:rPr>
              <a:t>" </a:t>
            </a:r>
            <a:r>
              <a:rPr lang="de-DE" sz="788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property</a:t>
            </a:r>
            <a:endParaRPr lang="de-DE" sz="788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EF889147-F6A2-1B40-8612-49FFF991E776}"/>
              </a:ext>
            </a:extLst>
          </p:cNvPr>
          <p:cNvCxnSpPr>
            <a:cxnSpLocks/>
          </p:cNvCxnSpPr>
          <p:nvPr/>
        </p:nvCxnSpPr>
        <p:spPr>
          <a:xfrm flipH="1">
            <a:off x="2353541" y="3859541"/>
            <a:ext cx="1414463" cy="20460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141877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Mutations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you're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allowed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modify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2597161" y="1494040"/>
            <a:ext cx="1984670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2597162" y="3101095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MutationDataFetchers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Integer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ratingService.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194D37-7F1F-A34F-AEC6-3881E79ADC3A}"/>
              </a:ext>
            </a:extLst>
          </p:cNvPr>
          <p:cNvSpPr/>
          <p:nvPr/>
        </p:nvSpPr>
        <p:spPr>
          <a:xfrm>
            <a:off x="1009650" y="1509260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Schema Definition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B917300-6A10-6D4B-A385-8F77427D0533}"/>
              </a:ext>
            </a:extLst>
          </p:cNvPr>
          <p:cNvSpPr/>
          <p:nvPr/>
        </p:nvSpPr>
        <p:spPr>
          <a:xfrm>
            <a:off x="1009650" y="3126212"/>
            <a:ext cx="183201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025249"/>
                </a:solidFill>
                <a:latin typeface="Source Sans Pro" panose="020B0503030403020204" pitchFamily="34" charset="77"/>
              </a:rPr>
              <a:t>Data </a:t>
            </a:r>
            <a:r>
              <a:rPr lang="de-DE" sz="1050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Fetcher</a:t>
            </a:r>
            <a:endParaRPr lang="de-DE" sz="1050" dirty="0">
              <a:solidFill>
                <a:srgbClr val="025249"/>
              </a:solidFill>
              <a:latin typeface="Source Sans Pro" panose="020B0503030403020204" pitchFamily="34" charset="77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5E9434C6-564E-9442-9076-25FC2A3E839B}"/>
              </a:ext>
            </a:extLst>
          </p:cNvPr>
          <p:cNvSpPr/>
          <p:nvPr/>
        </p:nvSpPr>
        <p:spPr>
          <a:xfrm>
            <a:off x="2597162" y="2294751"/>
            <a:ext cx="4593302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Mutation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3399712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DataFetcher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6305550" cy="906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Subscriptions</a:t>
            </a:r>
            <a:endParaRPr lang="de-DE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Same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Query, but must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Streams Publisher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Typically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Web-Clients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WebSockets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929424" y="3309487"/>
            <a:ext cx="243765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9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sz="9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9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900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7C7F6C0-4F3C-0746-A382-8278E9E5FAD4}"/>
              </a:ext>
            </a:extLst>
          </p:cNvPr>
          <p:cNvSpPr/>
          <p:nvPr/>
        </p:nvSpPr>
        <p:spPr>
          <a:xfrm>
            <a:off x="2669485" y="2527296"/>
            <a:ext cx="6084172" cy="1869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org.reactivestreams.</a:t>
            </a:r>
            <a:r>
              <a:rPr lang="de-DE" sz="105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SubscriptionDataFetchers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Rating&gt;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getRatingPublisher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endParaRPr lang="de-DE" sz="105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074759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01174" y="315679"/>
            <a:ext cx="7135448" cy="3931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Specifikation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: 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https://graphql.org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</a:p>
          <a:p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Spec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includes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: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Language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Type System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General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execution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behaviour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1428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Not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database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1428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Not a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product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600075" lvl="1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9522481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6"/>
            <a:ext cx="7039555" cy="2900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default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-java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on 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PropertyDataFetcher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(Fields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defined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but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never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!)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returned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Pojo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might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match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Different/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missing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lvl="1">
              <a:lnSpc>
                <a:spcPct val="120000"/>
              </a:lnSpc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55270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4521C259-48DA-E54E-B294-1392FF26BEC5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23A53C25-D4F7-5C4D-AFC8-67C86FB84F59}"/>
              </a:ext>
            </a:extLst>
          </p:cNvPr>
          <p:cNvSpPr/>
          <p:nvPr/>
        </p:nvSpPr>
        <p:spPr>
          <a:xfrm>
            <a:off x="6103686" y="2920149"/>
            <a:ext cx="212442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...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741753F0-72A2-8842-B042-13A216389A28}"/>
              </a:ext>
            </a:extLst>
          </p:cNvPr>
          <p:cNvSpPr txBox="1"/>
          <p:nvPr/>
        </p:nvSpPr>
        <p:spPr>
          <a:xfrm>
            <a:off x="1009650" y="769545"/>
            <a:ext cx="7039555" cy="65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There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on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class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6B34C19A-3CE0-5D4D-96DF-06E713DD94E1}"/>
              </a:ext>
            </a:extLst>
          </p:cNvPr>
          <p:cNvCxnSpPr>
            <a:cxnSpLocks/>
          </p:cNvCxnSpPr>
          <p:nvPr/>
        </p:nvCxnSpPr>
        <p:spPr>
          <a:xfrm flipV="1">
            <a:off x="2278341" y="3467885"/>
            <a:ext cx="3916837" cy="325226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hteck 5">
            <a:extLst>
              <a:ext uri="{FF2B5EF4-FFF2-40B4-BE49-F238E27FC236}">
                <a16:creationId xmlns:a16="http://schemas.microsoft.com/office/drawing/2014/main" id="{921A82B7-A0ED-0745-B302-242D9CF49AD8}"/>
              </a:ext>
            </a:extLst>
          </p:cNvPr>
          <p:cNvSpPr/>
          <p:nvPr/>
        </p:nvSpPr>
        <p:spPr>
          <a:xfrm rot="21313131">
            <a:off x="4968904" y="3196421"/>
            <a:ext cx="11669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'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' 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here</a:t>
            </a:r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🤔</a:t>
            </a:r>
            <a:endParaRPr lang="de-DE" sz="1050" dirty="0"/>
          </a:p>
        </p:txBody>
      </p:sp>
    </p:spTree>
    <p:extLst>
      <p:ext uri="{BB962C8B-B14F-4D97-AF65-F5344CB8AC3E}">
        <p14:creationId xmlns:p14="http://schemas.microsoft.com/office/powerpoint/2010/main" val="16123075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Object</a:t>
            </a:r>
            <a:r>
              <a:rPr lang="de-DE" dirty="0"/>
              <a:t> </a:t>
            </a:r>
            <a:r>
              <a:rPr lang="de-DE" dirty="0" err="1"/>
              <a:t>GraphS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039555" cy="1404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(not Root </a:t>
            </a:r>
            <a:r>
              <a:rPr lang="de-DE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can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write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your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API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Non-Root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same,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Root-Fields</a:t>
            </a:r>
          </a:p>
          <a:p>
            <a:pPr marL="257175" indent="-257175">
              <a:lnSpc>
                <a:spcPct val="120000"/>
              </a:lnSpc>
              <a:buFont typeface="Arial" charset="0"/>
              <a:buChar char="•"/>
            </a:pP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They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receive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their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parent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"Source"-Property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3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3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DataFetchingEnvironment</a:t>
            </a: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600075" lvl="1" indent="-257175">
              <a:lnSpc>
                <a:spcPct val="120000"/>
              </a:lnSpc>
              <a:buFont typeface="Arial" charset="0"/>
              <a:buChar char="•"/>
            </a:pPr>
            <a:endParaRPr lang="de-DE" sz="135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8B834941-5174-BD43-8CCA-5A32424EAB79}"/>
              </a:ext>
            </a:extLst>
          </p:cNvPr>
          <p:cNvSpPr/>
          <p:nvPr/>
        </p:nvSpPr>
        <p:spPr>
          <a:xfrm>
            <a:off x="3539391" y="3062632"/>
            <a:ext cx="5019675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BeerDataFetchers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 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&gt;&gt;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DataFetcher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&lt;&gt;()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DataFetchingEnvironment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env.getSource</a:t>
            </a:r>
            <a:r>
              <a:rPr lang="de-DE" sz="105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1050" dirty="0" err="1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parent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.getId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shopRepository.findShopsSellingBeer</a:t>
            </a:r>
            <a:r>
              <a:rPr lang="de-DE" sz="1050" b="1" dirty="0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(</a:t>
            </a:r>
            <a:r>
              <a:rPr lang="de-DE" sz="1050" b="1" dirty="0" err="1">
                <a:solidFill>
                  <a:srgbClr val="EB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859945A2-3DFB-5144-87B8-8A183BECC6B9}"/>
              </a:ext>
            </a:extLst>
          </p:cNvPr>
          <p:cNvSpPr/>
          <p:nvPr/>
        </p:nvSpPr>
        <p:spPr>
          <a:xfrm>
            <a:off x="1190148" y="3062632"/>
            <a:ext cx="353776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05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1) {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050" b="1" dirty="0" err="1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endParaRPr lang="de-DE" sz="1050" b="1" dirty="0">
              <a:solidFill>
                <a:srgbClr val="EB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050" b="1" dirty="0">
                <a:solidFill>
                  <a:srgbClr val="EB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105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6592545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🤔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What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problematic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with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this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2049B85-429B-F947-BD59-946592137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2375" y="1957387"/>
            <a:ext cx="3978773" cy="1671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1575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396006" y="1908359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2354160392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595182" y="2100150"/>
            <a:ext cx="1040324" cy="403563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462080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accessing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services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functions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CCC893A3-08C5-6641-94B5-A120FCB75E4E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Beer-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one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FB261EA-7F54-854B-BB62-6F96E733C570}"/>
              </a:ext>
            </a:extLst>
          </p:cNvPr>
          <p:cNvSpPr/>
          <p:nvPr/>
        </p:nvSpPr>
        <p:spPr>
          <a:xfrm>
            <a:off x="3929063" y="1638486"/>
            <a:ext cx="501967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900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env.getArgument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beerRepository.getBeer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5CF1C2B5-767E-8D4C-B722-266793F2CCE1}"/>
              </a:ext>
            </a:extLst>
          </p:cNvPr>
          <p:cNvSpPr/>
          <p:nvPr/>
        </p:nvSpPr>
        <p:spPr>
          <a:xfrm>
            <a:off x="3648075" y="3111881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3.    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author-DataFetcher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User </a:t>
            </a:r>
            <a:r>
              <a:rPr lang="de-DE" sz="1200" i="1" dirty="0">
                <a:solidFill>
                  <a:srgbClr val="EF7D1D"/>
                </a:solidFill>
                <a:latin typeface="Source Sans Pro" charset="0"/>
              </a:rPr>
              <a:t>per Rating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calls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remote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service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78D171C-9F92-1740-9786-C5597DC42E29}"/>
              </a:ext>
            </a:extLst>
          </p:cNvPr>
          <p:cNvSpPr/>
          <p:nvPr/>
        </p:nvSpPr>
        <p:spPr>
          <a:xfrm>
            <a:off x="3929063" y="3667275"/>
            <a:ext cx="50196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&lt;User&gt;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userService.getUser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20C8A79-0185-F244-86B9-94CDF2DC8B12}"/>
              </a:ext>
            </a:extLst>
          </p:cNvPr>
          <p:cNvSpPr/>
          <p:nvPr/>
        </p:nvSpPr>
        <p:spPr>
          <a:xfrm>
            <a:off x="3719513" y="4844520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</a:t>
            </a:r>
            <a:r>
              <a:rPr lang="de-DE" sz="1200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 (User)-Calls 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😢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7697E11A-31ED-0E43-ABCA-AC55448363A4}"/>
              </a:ext>
            </a:extLst>
          </p:cNvPr>
          <p:cNvSpPr/>
          <p:nvPr/>
        </p:nvSpPr>
        <p:spPr>
          <a:xfrm>
            <a:off x="3648075" y="2604769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i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Ratings (will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same SQL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JOIN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condition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3372D0C7-C729-8D43-BA01-7CBEAEF751C6}"/>
              </a:ext>
            </a:extLst>
          </p:cNvPr>
          <p:cNvSpPr/>
          <p:nvPr/>
        </p:nvSpPr>
        <p:spPr>
          <a:xfrm>
            <a:off x="1766121" y="2513211"/>
            <a:ext cx="1040324" cy="191792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83836772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1849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JS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reference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Not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part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Almost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support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have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similiar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concepts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able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</a:t>
            </a: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Batch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together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datasources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lifetime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GraphQL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14313" indent="-214313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run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asynchronously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709391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108973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868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Example</a:t>
            </a:r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5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application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Example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BA258BF-21A2-034B-A42E-5855AE1E0CB6}"/>
              </a:ext>
            </a:extLst>
          </p:cNvPr>
          <p:cNvSpPr/>
          <p:nvPr/>
        </p:nvSpPr>
        <p:spPr>
          <a:xfrm>
            <a:off x="1225550" y="1838876"/>
            <a:ext cx="1779588" cy="1755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05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(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3) {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b="1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    </a:t>
            </a:r>
            <a:r>
              <a:rPr lang="de-DE" sz="105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}</a:t>
            </a:r>
          </a:p>
          <a:p>
            <a:pPr>
              <a:lnSpc>
                <a:spcPct val="130000"/>
              </a:lnSpc>
            </a:pPr>
            <a:r>
              <a:rPr lang="de-DE" sz="105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3648075" y="1148255"/>
            <a:ext cx="3714750" cy="52020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/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still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Beer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DB (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seen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before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B7D0941A-3A84-0540-82FF-B1EF7E82F124}"/>
              </a:ext>
            </a:extLst>
          </p:cNvPr>
          <p:cNvSpPr/>
          <p:nvPr/>
        </p:nvSpPr>
        <p:spPr>
          <a:xfrm>
            <a:off x="3648075" y="1765452"/>
            <a:ext cx="3714750" cy="9634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7175" indent="-257175">
              <a:lnSpc>
                <a:spcPct val="120000"/>
              </a:lnSpc>
              <a:buFont typeface="+mj-lt"/>
              <a:buAutoNum type="arabicPeriod" startAt="2"/>
            </a:pP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author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DataFetcher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delegates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b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deferes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loading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of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long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possible.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A049AB-AAFB-B542-8274-61F9D18C4CDB}"/>
              </a:ext>
            </a:extLst>
          </p:cNvPr>
          <p:cNvSpPr/>
          <p:nvPr/>
        </p:nvSpPr>
        <p:spPr>
          <a:xfrm>
            <a:off x="3929063" y="2880893"/>
            <a:ext cx="501967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DataFetcher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authorFetcher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-&gt;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Rating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environment.getSource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String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rating.getUserId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b="1" dirty="0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&lt;String, User&gt; </a:t>
            </a:r>
            <a:r>
              <a:rPr lang="de-DE" sz="900" b="1" dirty="0" err="1">
                <a:solidFill>
                  <a:srgbClr val="36544F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env.getDataLoader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("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");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dataLoader.load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89B875B-67B6-124E-8F5A-B706D14A5DF3}"/>
              </a:ext>
            </a:extLst>
          </p:cNvPr>
          <p:cNvSpPr/>
          <p:nvPr/>
        </p:nvSpPr>
        <p:spPr>
          <a:xfrm>
            <a:off x="5457383" y="4347544"/>
            <a:ext cx="32103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u="sng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requested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D3D949BA-BF59-7D40-A9AE-700527C94A7D}"/>
              </a:ext>
            </a:extLst>
          </p:cNvPr>
          <p:cNvCxnSpPr>
            <a:cxnSpLocks/>
          </p:cNvCxnSpPr>
          <p:nvPr/>
        </p:nvCxnSpPr>
        <p:spPr>
          <a:xfrm flipH="1" flipV="1">
            <a:off x="5310187" y="4192895"/>
            <a:ext cx="190058" cy="25852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964693E5-73DD-964F-B8C3-429244B4616E}"/>
              </a:ext>
            </a:extLst>
          </p:cNvPr>
          <p:cNvSpPr/>
          <p:nvPr/>
        </p:nvSpPr>
        <p:spPr>
          <a:xfrm>
            <a:off x="3719513" y="4770357"/>
            <a:ext cx="3714750" cy="3016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=&gt; </a:t>
            </a:r>
            <a:r>
              <a:rPr lang="de-DE" sz="1200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1 (Beer) + 1 (Remote)-Call 😊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48759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1009650" y="769545"/>
            <a:ext cx="7658101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Implementing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BFA58B4-29FF-0146-B45F-A18AB7992454}"/>
              </a:ext>
            </a:extLst>
          </p:cNvPr>
          <p:cNvSpPr txBox="1">
            <a:spLocks/>
          </p:cNvSpPr>
          <p:nvPr/>
        </p:nvSpPr>
        <p:spPr>
          <a:xfrm>
            <a:off x="857250" y="1"/>
            <a:ext cx="7429500" cy="580292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31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1523" dirty="0">
                <a:solidFill>
                  <a:srgbClr val="D4EBE9"/>
                </a:solidFill>
              </a:rPr>
              <a:t>Data </a:t>
            </a:r>
            <a:r>
              <a:rPr lang="de-DE" sz="1523" dirty="0" err="1">
                <a:solidFill>
                  <a:srgbClr val="D4EBE9"/>
                </a:solidFill>
              </a:rPr>
              <a:t>Loader</a:t>
            </a:r>
            <a:endParaRPr lang="de-DE" sz="1523" dirty="0">
              <a:solidFill>
                <a:srgbClr val="D4EBE9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63679B58-BBB6-5945-9C64-ABADC88FA02F}"/>
              </a:ext>
            </a:extLst>
          </p:cNvPr>
          <p:cNvSpPr/>
          <p:nvPr/>
        </p:nvSpPr>
        <p:spPr>
          <a:xfrm>
            <a:off x="1071562" y="1148255"/>
            <a:ext cx="6291263" cy="2986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specific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implementation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gets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that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collected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in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</a:t>
            </a:r>
            <a:r>
              <a:rPr lang="de-DE" sz="1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fetcher</a:t>
            </a:r>
            <a:endParaRPr lang="de-DE" sz="12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A7FB6FBF-B521-C345-B3E7-52BA3E72BC6A}"/>
              </a:ext>
            </a:extLst>
          </p:cNvPr>
          <p:cNvSpPr/>
          <p:nvPr/>
        </p:nvSpPr>
        <p:spPr>
          <a:xfrm>
            <a:off x="1290638" y="2737530"/>
            <a:ext cx="6486525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BatchLoader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&lt;String, User&gt;() {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&lt;List&lt;User&gt;&gt;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(List&lt;String&gt;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9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CompletableFuture.supplyAsync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-&gt; 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userService.findUsersWithId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900" b="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userIds</a:t>
            </a:r>
            <a:r>
              <a:rPr lang="de-DE" sz="900" b="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);</a:t>
            </a: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endParaRPr lang="de-DE" sz="9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9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};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2ED3253-0987-65CA-9A1C-85F84E3581AD}"/>
              </a:ext>
            </a:extLst>
          </p:cNvPr>
          <p:cNvSpPr/>
          <p:nvPr/>
        </p:nvSpPr>
        <p:spPr>
          <a:xfrm>
            <a:off x="6357256" y="2685925"/>
            <a:ext cx="25962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Ids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that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are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collected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load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in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DataFetcher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3505ED7-270E-E0EF-DBAB-50AF19456087}"/>
              </a:ext>
            </a:extLst>
          </p:cNvPr>
          <p:cNvCxnSpPr>
            <a:cxnSpLocks/>
          </p:cNvCxnSpPr>
          <p:nvPr/>
        </p:nvCxnSpPr>
        <p:spPr>
          <a:xfrm flipV="1">
            <a:off x="5588000" y="2931886"/>
            <a:ext cx="783771" cy="123371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>
            <a:extLst>
              <a:ext uri="{FF2B5EF4-FFF2-40B4-BE49-F238E27FC236}">
                <a16:creationId xmlns:a16="http://schemas.microsoft.com/office/drawing/2014/main" id="{2D727EB8-2E28-1B7D-77F2-3260C05C1AD2}"/>
              </a:ext>
            </a:extLst>
          </p:cNvPr>
          <p:cNvSpPr/>
          <p:nvPr/>
        </p:nvSpPr>
        <p:spPr>
          <a:xfrm>
            <a:off x="5979885" y="3498635"/>
            <a:ext cx="259623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00" u="sng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One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call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9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remote </a:t>
            </a:r>
            <a:r>
              <a:rPr lang="de-DE" sz="9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endParaRPr lang="de-DE" sz="900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F3A6CD1-5029-0BF5-8566-6CDF02B90668}"/>
              </a:ext>
            </a:extLst>
          </p:cNvPr>
          <p:cNvCxnSpPr>
            <a:cxnSpLocks/>
          </p:cNvCxnSpPr>
          <p:nvPr/>
        </p:nvCxnSpPr>
        <p:spPr>
          <a:xfrm>
            <a:off x="5180925" y="3396099"/>
            <a:ext cx="798960" cy="20507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2123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you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3144692"/>
            <a:ext cx="7757326" cy="1125799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 code: </a:t>
            </a:r>
            <a:r>
              <a:rPr lang="de-DE" sz="1800" b="1" spc="40" dirty="0">
                <a:solidFill>
                  <a:srgbClr val="41719C"/>
                </a:solidFill>
              </a:rPr>
              <a:t>https://github.com/nilshartmann/spring-graphql-talk </a:t>
            </a:r>
          </a:p>
          <a:p>
            <a:pPr algn="ctr">
              <a:lnSpc>
                <a:spcPct val="150000"/>
              </a:lnSpc>
            </a:pPr>
            <a:r>
              <a:rPr lang="de-DE" b="1" spc="40" dirty="0" err="1">
                <a:solidFill>
                  <a:srgbClr val="025249"/>
                </a:solidFill>
              </a:rPr>
              <a:t>C</a:t>
            </a:r>
            <a:r>
              <a:rPr lang="de-DE" sz="1800" b="1" spc="40" dirty="0" err="1">
                <a:solidFill>
                  <a:srgbClr val="025249"/>
                </a:solidFill>
              </a:rPr>
              <a:t>ontakt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🌻</a:t>
            </a:r>
            <a:endParaRPr lang="de-DE" sz="9600" dirty="0"/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4294967295"/>
          </p:nvPr>
        </p:nvSpPr>
        <p:spPr>
          <a:xfrm>
            <a:off x="0" y="769938"/>
            <a:ext cx="8769350" cy="39973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An API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for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Beer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</a:rPr>
              <a:t>Advisor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5416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 </a:t>
            </a:r>
            <a:r>
              <a:rPr lang="de-DE" dirty="0" err="1"/>
              <a:t>Api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Approach 1: Backend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defines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the</a:t>
            </a:r>
            <a:r>
              <a:rPr lang="de-DE" sz="1800" dirty="0">
                <a:solidFill>
                  <a:srgbClr val="EF7D1D"/>
                </a:solidFill>
                <a:latin typeface="Source Sans Pro" charset="0"/>
              </a:rPr>
              <a:t> API / </a:t>
            </a:r>
            <a:r>
              <a:rPr lang="de-DE" sz="1800" dirty="0" err="1">
                <a:solidFill>
                  <a:srgbClr val="EF7D1D"/>
                </a:solidFill>
                <a:latin typeface="Source Sans Pro" charset="0"/>
              </a:rPr>
              <a:t>data</a:t>
            </a:r>
            <a:endParaRPr lang="de-DE" sz="1800" dirty="0">
              <a:solidFill>
                <a:srgbClr val="EF7D1D"/>
              </a:solidFill>
              <a:latin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3414</Words>
  <Application>Microsoft Macintosh PowerPoint</Application>
  <PresentationFormat>Bildschirmpräsentation (16:9)</PresentationFormat>
  <Paragraphs>708</Paragraphs>
  <Slides>72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72</vt:i4>
      </vt:variant>
    </vt:vector>
  </HeadingPairs>
  <TitlesOfParts>
    <vt:vector size="85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PowerPoint-Präsentation</vt:lpstr>
      <vt:lpstr>https://nilshartmann.net</vt:lpstr>
      <vt:lpstr>PowerPoint-Präsentation</vt:lpstr>
      <vt:lpstr>PowerPoint-Präsentation</vt:lpstr>
      <vt:lpstr>GraphQL</vt:lpstr>
      <vt:lpstr>GraphQL</vt:lpstr>
      <vt:lpstr>Source: https://github.com/nilshartmann/spring-graphql-talk</vt:lpstr>
      <vt:lpstr>PowerPoint-Präsentation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An Api for the BeerAdvisor</vt:lpstr>
      <vt:lpstr>GraphQL APIs</vt:lpstr>
      <vt:lpstr>GraphQL APIs</vt:lpstr>
      <vt:lpstr>PowerPoint-Präsentation</vt:lpstr>
      <vt:lpstr>Query Language</vt:lpstr>
      <vt:lpstr>Query Language</vt:lpstr>
      <vt:lpstr>Query Language</vt:lpstr>
      <vt:lpstr>Query Language</vt:lpstr>
      <vt:lpstr>PowerPoint-Präsentation</vt:lpstr>
      <vt:lpstr>query Language</vt:lpstr>
      <vt:lpstr>query Language</vt:lpstr>
      <vt:lpstr>query Language</vt:lpstr>
      <vt:lpstr>query Language: Operations</vt:lpstr>
      <vt:lpstr>query Language: Mutations</vt:lpstr>
      <vt:lpstr>query Language: Mutations</vt:lpstr>
      <vt:lpstr>executing queries</vt:lpstr>
      <vt:lpstr>PowerPoint-Präsentation</vt:lpstr>
      <vt:lpstr>Runtime (AKA: Your application)</vt:lpstr>
      <vt:lpstr>GraphQL Runtime</vt:lpstr>
      <vt:lpstr>Implementing a GraphQL API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GraphQL backends</vt:lpstr>
      <vt:lpstr>Data Fetchers </vt:lpstr>
      <vt:lpstr>Data Fetchers </vt:lpstr>
      <vt:lpstr>Data Fetchers </vt:lpstr>
      <vt:lpstr>Data Fetchers </vt:lpstr>
      <vt:lpstr>DataFetcher</vt:lpstr>
      <vt:lpstr>DataFetcher</vt:lpstr>
      <vt:lpstr>DataFetcher</vt:lpstr>
      <vt:lpstr>DataFetcher</vt:lpstr>
      <vt:lpstr>DataFetcher</vt:lpstr>
      <vt:lpstr>DataFetcher</vt:lpstr>
      <vt:lpstr>Object GraphS</vt:lpstr>
      <vt:lpstr>Object GraphS</vt:lpstr>
      <vt:lpstr>Object GraphS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1213</cp:revision>
  <cp:lastPrinted>2019-09-03T13:49:24Z</cp:lastPrinted>
  <dcterms:created xsi:type="dcterms:W3CDTF">2016-03-28T15:59:53Z</dcterms:created>
  <dcterms:modified xsi:type="dcterms:W3CDTF">2024-03-11T16:38:39Z</dcterms:modified>
</cp:coreProperties>
</file>